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0"/>
    <p:sldId id="257" r:id="rId21"/>
    <p:sldId id="258" r:id="rId22"/>
    <p:sldId id="259" r:id="rId23"/>
    <p:sldId id="260" r:id="rId24"/>
    <p:sldId id="261" r:id="rId25"/>
    <p:sldId id="262" r:id="rId26"/>
    <p:sldId id="263" r:id="rId27"/>
    <p:sldId id="264" r:id="rId28"/>
    <p:sldId id="265" r:id="rId29"/>
    <p:sldId id="266" r:id="rId30"/>
    <p:sldId id="267" r:id="rId31"/>
    <p:sldId id="268" r:id="rId32"/>
    <p:sldId id="269" r:id="rId33"/>
    <p:sldId id="270" r:id="rId34"/>
  </p:sldIdLst>
  <p:sldSz cx="9753600" cy="7315200"/>
  <p:notesSz cx="6858000" cy="9144000"/>
  <p:embeddedFontLst>
    <p:embeddedFont>
      <p:font typeface="Open Sans Extra Bold" charset="1" panose="020B0906030804020204"/>
      <p:regular r:id="rId6"/>
    </p:embeddedFont>
    <p:embeddedFont>
      <p:font typeface="Open Sans Extra Bold Italics" charset="1" panose="020B0906030804020204"/>
      <p:regular r:id="rId7"/>
    </p:embeddedFont>
    <p:embeddedFont>
      <p:font typeface="Lato" charset="1" panose="020F0502020204030203"/>
      <p:regular r:id="rId8"/>
    </p:embeddedFont>
    <p:embeddedFont>
      <p:font typeface="Lato Bold" charset="1" panose="020F0802020204030203"/>
      <p:regular r:id="rId9"/>
    </p:embeddedFont>
    <p:embeddedFont>
      <p:font typeface="Lato Italics" charset="1" panose="020F0502020204030203"/>
      <p:regular r:id="rId10"/>
    </p:embeddedFont>
    <p:embeddedFont>
      <p:font typeface="Lato Bold Italics" charset="1" panose="020F0802020204030203"/>
      <p:regular r:id="rId11"/>
    </p:embeddedFont>
    <p:embeddedFont>
      <p:font typeface="Arimo" charset="1" panose="020B0604020202020204"/>
      <p:regular r:id="rId12"/>
    </p:embeddedFont>
    <p:embeddedFont>
      <p:font typeface="Arimo Bold" charset="1" panose="020B0704020202020204"/>
      <p:regular r:id="rId13"/>
    </p:embeddedFont>
    <p:embeddedFont>
      <p:font typeface="Arimo Italics" charset="1" panose="020B0604020202090204"/>
      <p:regular r:id="rId14"/>
    </p:embeddedFont>
    <p:embeddedFont>
      <p:font typeface="Arimo Bold Italics" charset="1" panose="020B0704020202090204"/>
      <p:regular r:id="rId15"/>
    </p:embeddedFont>
    <p:embeddedFont>
      <p:font typeface="Lato Heavy" charset="1" panose="020F0502020204030203"/>
      <p:regular r:id="rId16"/>
    </p:embeddedFont>
    <p:embeddedFont>
      <p:font typeface="Lato Heavy Bold" charset="1" panose="020F0502020204030203"/>
      <p:regular r:id="rId17"/>
    </p:embeddedFont>
    <p:embeddedFont>
      <p:font typeface="Lato Heavy Italics" charset="1" panose="020F0502020204030203"/>
      <p:regular r:id="rId18"/>
    </p:embeddedFont>
    <p:embeddedFont>
      <p:font typeface="Lato Heavy Bold Italics" charset="1" panose="020F0502020204030203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slides/slide1.xml" Type="http://schemas.openxmlformats.org/officeDocument/2006/relationships/slide"/><Relationship Id="rId21" Target="slides/slide2.xml" Type="http://schemas.openxmlformats.org/officeDocument/2006/relationships/slide"/><Relationship Id="rId22" Target="slides/slide3.xml" Type="http://schemas.openxmlformats.org/officeDocument/2006/relationships/slide"/><Relationship Id="rId23" Target="slides/slide4.xml" Type="http://schemas.openxmlformats.org/officeDocument/2006/relationships/slide"/><Relationship Id="rId24" Target="slides/slide5.xml" Type="http://schemas.openxmlformats.org/officeDocument/2006/relationships/slide"/><Relationship Id="rId25" Target="slides/slide6.xml" Type="http://schemas.openxmlformats.org/officeDocument/2006/relationships/slide"/><Relationship Id="rId26" Target="slides/slide7.xml" Type="http://schemas.openxmlformats.org/officeDocument/2006/relationships/slide"/><Relationship Id="rId27" Target="slides/slide8.xml" Type="http://schemas.openxmlformats.org/officeDocument/2006/relationships/slide"/><Relationship Id="rId28" Target="slides/slide9.xml" Type="http://schemas.openxmlformats.org/officeDocument/2006/relationships/slide"/><Relationship Id="rId29" Target="slides/slide10.xml" Type="http://schemas.openxmlformats.org/officeDocument/2006/relationships/slide"/><Relationship Id="rId3" Target="viewProps.xml" Type="http://schemas.openxmlformats.org/officeDocument/2006/relationships/viewProps"/><Relationship Id="rId30" Target="slides/slide11.xml" Type="http://schemas.openxmlformats.org/officeDocument/2006/relationships/slide"/><Relationship Id="rId31" Target="slides/slide12.xml" Type="http://schemas.openxmlformats.org/officeDocument/2006/relationships/slide"/><Relationship Id="rId32" Target="slides/slide13.xml" Type="http://schemas.openxmlformats.org/officeDocument/2006/relationships/slide"/><Relationship Id="rId33" Target="slides/slide14.xml" Type="http://schemas.openxmlformats.org/officeDocument/2006/relationships/slide"/><Relationship Id="rId34" Target="slides/slide1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jpeg>
</file>

<file path=ppt/media/image2.jpeg>
</file>

<file path=ppt/media/image3.jpeg>
</file>

<file path=ppt/media/image4.png>
</file>

<file path=ppt/media/image5.sv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5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6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8.png" Type="http://schemas.openxmlformats.org/officeDocument/2006/relationships/image"/><Relationship Id="rId4" Target="../media/image9.svg" Type="http://schemas.openxmlformats.org/officeDocument/2006/relationships/image"/><Relationship Id="rId5" Target="../media/image2.jpeg" Type="http://schemas.openxmlformats.org/officeDocument/2006/relationships/image"/><Relationship Id="rId6" Target="../media/image17.jpeg" Type="http://schemas.openxmlformats.org/officeDocument/2006/relationships/image"/><Relationship Id="rId7" Target="../media/image18.jpeg" Type="http://schemas.openxmlformats.org/officeDocument/2006/relationships/image"/><Relationship Id="rId8" Target="../media/image19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2.jpeg" Type="http://schemas.openxmlformats.org/officeDocument/2006/relationships/image"/><Relationship Id="rId6" Target="../media/image7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0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2.jpeg" Type="http://schemas.openxmlformats.org/officeDocument/2006/relationships/image"/><Relationship Id="rId4" Target="../media/image4.png" Type="http://schemas.openxmlformats.org/officeDocument/2006/relationships/image"/><Relationship Id="rId5" Target="../media/image5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30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536017"/>
            <a:ext cx="9753600" cy="4377021"/>
          </a:xfrm>
          <a:custGeom>
            <a:avLst/>
            <a:gdLst/>
            <a:ahLst/>
            <a:cxnLst/>
            <a:rect r="r" b="b" t="t" l="l"/>
            <a:pathLst>
              <a:path h="4377021" w="9753600">
                <a:moveTo>
                  <a:pt x="0" y="0"/>
                </a:moveTo>
                <a:lnTo>
                  <a:pt x="9753600" y="0"/>
                </a:lnTo>
                <a:lnTo>
                  <a:pt x="9753600" y="4377021"/>
                </a:lnTo>
                <a:lnTo>
                  <a:pt x="0" y="437702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67" t="-1748" r="0" b="-21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49670" y="-2533689"/>
            <a:ext cx="11080281" cy="8296433"/>
            <a:chOff x="0" y="0"/>
            <a:chExt cx="14773708" cy="110619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0" y="2450506"/>
            <a:ext cx="10781037" cy="4864071"/>
          </a:xfrm>
          <a:custGeom>
            <a:avLst/>
            <a:gdLst/>
            <a:ahLst/>
            <a:cxnLst/>
            <a:rect r="r" b="b" t="t" l="l"/>
            <a:pathLst>
              <a:path h="4864071" w="10781037">
                <a:moveTo>
                  <a:pt x="0" y="0"/>
                </a:moveTo>
                <a:lnTo>
                  <a:pt x="10781037" y="0"/>
                </a:lnTo>
                <a:lnTo>
                  <a:pt x="10781037" y="4864071"/>
                </a:lnTo>
                <a:lnTo>
                  <a:pt x="0" y="486407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386105" y="2598938"/>
            <a:ext cx="4981390" cy="4567207"/>
          </a:xfrm>
          <a:custGeom>
            <a:avLst/>
            <a:gdLst/>
            <a:ahLst/>
            <a:cxnLst/>
            <a:rect r="r" b="b" t="t" l="l"/>
            <a:pathLst>
              <a:path h="4567207" w="4981390">
                <a:moveTo>
                  <a:pt x="0" y="0"/>
                </a:moveTo>
                <a:lnTo>
                  <a:pt x="4981390" y="0"/>
                </a:lnTo>
                <a:lnTo>
                  <a:pt x="4981390" y="4567207"/>
                </a:lnTo>
                <a:lnTo>
                  <a:pt x="0" y="456720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778055" y="446192"/>
            <a:ext cx="8197491" cy="15931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7"/>
              </a:lnSpc>
            </a:pPr>
            <a:r>
              <a:rPr lang="en-US" sz="5135" spc="462">
                <a:solidFill>
                  <a:srgbClr val="233038"/>
                </a:solidFill>
                <a:latin typeface="Open Sans Extra Bold Bold Italics"/>
              </a:rPr>
              <a:t>MATRIZ DE CONFUSIÓN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9550" y="-19050"/>
            <a:ext cx="10038830" cy="7468292"/>
            <a:chOff x="0" y="0"/>
            <a:chExt cx="13385107" cy="9957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999"/>
            </a:blip>
            <a:srcRect l="23808" t="0" r="23808" b="0"/>
            <a:stretch>
              <a:fillRect/>
            </a:stretch>
          </p:blipFill>
          <p:spPr>
            <a:xfrm flipH="false" flipV="false">
              <a:off x="0" y="0"/>
              <a:ext cx="13385107" cy="99577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449670" y="-2533689"/>
            <a:ext cx="11080281" cy="8296433"/>
            <a:chOff x="0" y="0"/>
            <a:chExt cx="14773708" cy="11061911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6" id="6"/>
          <p:cNvSpPr/>
          <p:nvPr/>
        </p:nvSpPr>
        <p:spPr>
          <a:xfrm flipH="false" flipV="false" rot="0">
            <a:off x="0" y="2593734"/>
            <a:ext cx="10463577" cy="4720843"/>
          </a:xfrm>
          <a:custGeom>
            <a:avLst/>
            <a:gdLst/>
            <a:ahLst/>
            <a:cxnLst/>
            <a:rect r="r" b="b" t="t" l="l"/>
            <a:pathLst>
              <a:path h="4720843" w="10463577">
                <a:moveTo>
                  <a:pt x="0" y="0"/>
                </a:moveTo>
                <a:lnTo>
                  <a:pt x="10463577" y="0"/>
                </a:lnTo>
                <a:lnTo>
                  <a:pt x="10463577" y="4720843"/>
                </a:lnTo>
                <a:lnTo>
                  <a:pt x="0" y="472084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999484" y="4851298"/>
            <a:ext cx="3620762" cy="2247370"/>
          </a:xfrm>
          <a:custGeom>
            <a:avLst/>
            <a:gdLst/>
            <a:ahLst/>
            <a:cxnLst/>
            <a:rect r="r" b="b" t="t" l="l"/>
            <a:pathLst>
              <a:path h="2247370" w="3620762">
                <a:moveTo>
                  <a:pt x="0" y="0"/>
                </a:moveTo>
                <a:lnTo>
                  <a:pt x="3620762" y="0"/>
                </a:lnTo>
                <a:lnTo>
                  <a:pt x="3620762" y="2247370"/>
                </a:lnTo>
                <a:lnTo>
                  <a:pt x="0" y="22473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80805" y="875196"/>
            <a:ext cx="7258120" cy="876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5634" spc="507">
                <a:solidFill>
                  <a:srgbClr val="233038"/>
                </a:solidFill>
                <a:latin typeface="Open Sans Extra Bold Bold Italics"/>
              </a:rPr>
              <a:t>DEEP LEARNING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600075" y="2682529"/>
            <a:ext cx="8553450" cy="370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</a:pPr>
            <a:r>
              <a:rPr lang="en-US" sz="2012">
                <a:solidFill>
                  <a:srgbClr val="FFFFFF"/>
                </a:solidFill>
                <a:latin typeface="Lato Italics"/>
              </a:rPr>
              <a:t>Red Neuronal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13745" y="3140520"/>
            <a:ext cx="8553450" cy="1513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4498" indent="-217249" lvl="1">
              <a:lnSpc>
                <a:spcPts val="3018"/>
              </a:lnSpc>
              <a:buFont typeface="Arial"/>
              <a:buChar char="•"/>
            </a:pPr>
            <a:r>
              <a:rPr lang="en-US" sz="2012">
                <a:solidFill>
                  <a:srgbClr val="FFFFFF"/>
                </a:solidFill>
                <a:latin typeface="Lato Bold Italics"/>
              </a:rPr>
              <a:t>Dataset exacto</a:t>
            </a:r>
            <a:r>
              <a:rPr lang="en-US" sz="2012">
                <a:solidFill>
                  <a:srgbClr val="FFFFFF"/>
                </a:solidFill>
                <a:latin typeface="Lato Italics"/>
              </a:rPr>
              <a:t>. Datos correctos</a:t>
            </a:r>
          </a:p>
          <a:p>
            <a:pPr marL="434498" indent="-217249" lvl="1">
              <a:lnSpc>
                <a:spcPts val="3018"/>
              </a:lnSpc>
              <a:buFont typeface="Arial"/>
              <a:buChar char="•"/>
            </a:pPr>
            <a:r>
              <a:rPr lang="en-US" sz="2012">
                <a:solidFill>
                  <a:srgbClr val="FFFFFF"/>
                </a:solidFill>
                <a:latin typeface="Lato Bold Italics"/>
              </a:rPr>
              <a:t>Dataset representativo</a:t>
            </a:r>
            <a:r>
              <a:rPr lang="en-US" sz="2012">
                <a:solidFill>
                  <a:srgbClr val="FFFFFF"/>
                </a:solidFill>
                <a:latin typeface="Lato Italics"/>
              </a:rPr>
              <a:t>. Muestras acordes al problema al que nos enfrentamos</a:t>
            </a:r>
          </a:p>
          <a:p>
            <a:pPr marL="434498" indent="-217249" lvl="1">
              <a:lnSpc>
                <a:spcPts val="3018"/>
              </a:lnSpc>
              <a:buFont typeface="Arial"/>
              <a:buChar char="•"/>
            </a:pPr>
            <a:r>
              <a:rPr lang="en-US" sz="2012">
                <a:solidFill>
                  <a:srgbClr val="FFFFFF"/>
                </a:solidFill>
                <a:latin typeface="Lato Bold Italics"/>
              </a:rPr>
              <a:t>Dataset completo</a:t>
            </a:r>
            <a:r>
              <a:rPr lang="en-US" sz="2012">
                <a:solidFill>
                  <a:srgbClr val="FFFFFF"/>
                </a:solidFill>
                <a:latin typeface="Lato Italics"/>
              </a:rPr>
              <a:t>. No se aceptan valores missing</a:t>
            </a:r>
          </a:p>
          <a:p>
            <a:pPr marL="434499" indent="-217249" lvl="1">
              <a:lnSpc>
                <a:spcPts val="3018"/>
              </a:lnSpc>
              <a:buFont typeface="Arial"/>
              <a:buChar char="•"/>
            </a:pPr>
            <a:r>
              <a:rPr lang="en-US" sz="2012">
                <a:solidFill>
                  <a:srgbClr val="FFFFFF"/>
                </a:solidFill>
                <a:latin typeface="Lato Bold Italics"/>
              </a:rPr>
              <a:t>Dataset abundante</a:t>
            </a:r>
            <a:r>
              <a:rPr lang="en-US" sz="2012">
                <a:solidFill>
                  <a:srgbClr val="FFFFFF"/>
                </a:solidFill>
                <a:latin typeface="Lato Italics"/>
              </a:rPr>
              <a:t>. Grandes volúmenes de datos para el entrenamiento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49670" y="-2533689"/>
            <a:ext cx="11080281" cy="8296433"/>
            <a:chOff x="0" y="0"/>
            <a:chExt cx="14773708" cy="110619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0" y="2266034"/>
            <a:ext cx="11189913" cy="5048544"/>
          </a:xfrm>
          <a:custGeom>
            <a:avLst/>
            <a:gdLst/>
            <a:ahLst/>
            <a:cxnLst/>
            <a:rect r="r" b="b" t="t" l="l"/>
            <a:pathLst>
              <a:path h="5048544" w="11189913">
                <a:moveTo>
                  <a:pt x="0" y="0"/>
                </a:moveTo>
                <a:lnTo>
                  <a:pt x="11189913" y="0"/>
                </a:lnTo>
                <a:lnTo>
                  <a:pt x="11189913" y="5048543"/>
                </a:lnTo>
                <a:lnTo>
                  <a:pt x="0" y="504854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171609" y="2394109"/>
            <a:ext cx="5410382" cy="4650920"/>
          </a:xfrm>
          <a:custGeom>
            <a:avLst/>
            <a:gdLst/>
            <a:ahLst/>
            <a:cxnLst/>
            <a:rect r="r" b="b" t="t" l="l"/>
            <a:pathLst>
              <a:path h="4650920" w="5410382">
                <a:moveTo>
                  <a:pt x="0" y="0"/>
                </a:moveTo>
                <a:lnTo>
                  <a:pt x="5410382" y="0"/>
                </a:lnTo>
                <a:lnTo>
                  <a:pt x="5410382" y="4650921"/>
                </a:lnTo>
                <a:lnTo>
                  <a:pt x="0" y="465092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815038" y="451460"/>
            <a:ext cx="8123525" cy="1584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243"/>
              </a:lnSpc>
            </a:pPr>
            <a:r>
              <a:rPr lang="en-US" sz="5035" spc="453">
                <a:solidFill>
                  <a:srgbClr val="233038"/>
                </a:solidFill>
                <a:latin typeface="Open Sans Extra Bold Bold Italics"/>
              </a:rPr>
              <a:t>PRECISIÓN DE MÉTRICAS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30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9550" y="-19050"/>
            <a:ext cx="10038830" cy="7468292"/>
            <a:chOff x="0" y="0"/>
            <a:chExt cx="13385107" cy="9957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999"/>
            </a:blip>
            <a:srcRect l="23808" t="0" r="23808" b="0"/>
            <a:stretch>
              <a:fillRect/>
            </a:stretch>
          </p:blipFill>
          <p:spPr>
            <a:xfrm flipH="false" flipV="false">
              <a:off x="0" y="0"/>
              <a:ext cx="13385107" cy="99577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644290" y="-2516968"/>
            <a:ext cx="11080281" cy="8296433"/>
            <a:chOff x="0" y="0"/>
            <a:chExt cx="14773708" cy="11061911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6" id="6"/>
          <p:cNvSpPr/>
          <p:nvPr/>
        </p:nvSpPr>
        <p:spPr>
          <a:xfrm flipH="false" flipV="false" rot="0">
            <a:off x="0" y="2647950"/>
            <a:ext cx="9753732" cy="4667981"/>
          </a:xfrm>
          <a:custGeom>
            <a:avLst/>
            <a:gdLst/>
            <a:ahLst/>
            <a:cxnLst/>
            <a:rect r="r" b="b" t="t" l="l"/>
            <a:pathLst>
              <a:path h="4667981" w="9753732">
                <a:moveTo>
                  <a:pt x="0" y="0"/>
                </a:moveTo>
                <a:lnTo>
                  <a:pt x="9753732" y="0"/>
                </a:lnTo>
                <a:lnTo>
                  <a:pt x="9753732" y="4667981"/>
                </a:lnTo>
                <a:lnTo>
                  <a:pt x="0" y="46679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54474" r="0" b="-54474"/>
            </a:stretch>
          </a:blipFill>
        </p:spPr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200150" y="3914775"/>
            <a:ext cx="2183837" cy="2183837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233038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181100" y="909764"/>
            <a:ext cx="7258120" cy="876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5634" spc="507">
                <a:solidFill>
                  <a:srgbClr val="FFFFFF"/>
                </a:solidFill>
                <a:latin typeface="Open Sans Extra Bold Bold Italics"/>
              </a:rPr>
              <a:t>CONCLUSIONES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06219" y="4382103"/>
            <a:ext cx="2171700" cy="1132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</a:pPr>
            <a:r>
              <a:rPr lang="en-US" sz="2012">
                <a:solidFill>
                  <a:srgbClr val="FFFFFF"/>
                </a:solidFill>
                <a:latin typeface="Lato Italics"/>
              </a:rPr>
              <a:t>Árbol de decisión </a:t>
            </a:r>
          </a:p>
          <a:p>
            <a:pPr algn="ctr">
              <a:lnSpc>
                <a:spcPts val="3018"/>
              </a:lnSpc>
            </a:pPr>
            <a:r>
              <a:rPr lang="en-US" sz="2012">
                <a:solidFill>
                  <a:srgbClr val="FFFFFF"/>
                </a:solidFill>
                <a:latin typeface="Lato Italics"/>
              </a:rPr>
              <a:t>vs</a:t>
            </a:r>
          </a:p>
          <a:p>
            <a:pPr algn="ctr">
              <a:lnSpc>
                <a:spcPts val="3018"/>
              </a:lnSpc>
            </a:pPr>
            <a:r>
              <a:rPr lang="en-US" sz="2012">
                <a:solidFill>
                  <a:srgbClr val="FFFFFF"/>
                </a:solidFill>
                <a:latin typeface="Lato Italics"/>
              </a:rPr>
              <a:t>Red neuronal</a:t>
            </a:r>
          </a:p>
        </p:txBody>
      </p: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3771900" y="3848100"/>
            <a:ext cx="2183837" cy="2183837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233038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3777969" y="4340182"/>
            <a:ext cx="2171700" cy="1132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</a:pPr>
            <a:r>
              <a:rPr lang="en-US" sz="2012">
                <a:solidFill>
                  <a:srgbClr val="FFFFFF"/>
                </a:solidFill>
                <a:latin typeface="Lato Italics"/>
              </a:rPr>
              <a:t>Detección de errores y cálculo de KPIs satisfactorio</a:t>
            </a:r>
          </a:p>
        </p:txBody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6362700" y="3848100"/>
            <a:ext cx="2183837" cy="2183837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233038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368769" y="4382103"/>
            <a:ext cx="2171700" cy="1132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</a:pPr>
            <a:r>
              <a:rPr lang="en-US" sz="2012">
                <a:solidFill>
                  <a:srgbClr val="FFFFFF"/>
                </a:solidFill>
                <a:latin typeface="Lato Italics"/>
              </a:rPr>
              <a:t>Automatización de detección de fraude existosa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30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639338" y="-19050"/>
            <a:ext cx="7189942" cy="7468292"/>
            <a:chOff x="0" y="0"/>
            <a:chExt cx="9586590" cy="9957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999"/>
            </a:blip>
            <a:srcRect l="31241" t="0" r="31241" b="0"/>
            <a:stretch>
              <a:fillRect/>
            </a:stretch>
          </p:blipFill>
          <p:spPr>
            <a:xfrm flipH="false" flipV="false">
              <a:off x="0" y="0"/>
              <a:ext cx="9586590" cy="9957722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-5400000">
            <a:off x="-2371725" y="2314575"/>
            <a:ext cx="7336650" cy="2685475"/>
          </a:xfrm>
          <a:custGeom>
            <a:avLst/>
            <a:gdLst/>
            <a:ahLst/>
            <a:cxnLst/>
            <a:rect r="r" b="b" t="t" l="l"/>
            <a:pathLst>
              <a:path h="2685475" w="7336650">
                <a:moveTo>
                  <a:pt x="0" y="0"/>
                </a:moveTo>
                <a:lnTo>
                  <a:pt x="7336650" y="0"/>
                </a:lnTo>
                <a:lnTo>
                  <a:pt x="7336650" y="2685475"/>
                </a:lnTo>
                <a:lnTo>
                  <a:pt x="0" y="268547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86598" r="0" b="-86598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363861" y="3220779"/>
            <a:ext cx="5353112" cy="1139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38"/>
              </a:lnSpc>
            </a:pPr>
            <a:r>
              <a:rPr lang="en-US" sz="2025">
                <a:solidFill>
                  <a:srgbClr val="FFFFFF"/>
                </a:solidFill>
                <a:latin typeface="Lato Italics"/>
              </a:rPr>
              <a:t>Marina Vázquez Vallejo</a:t>
            </a:r>
          </a:p>
          <a:p>
            <a:pPr algn="ctr">
              <a:lnSpc>
                <a:spcPts val="3038"/>
              </a:lnSpc>
            </a:pPr>
            <a:r>
              <a:rPr lang="en-US" sz="2025">
                <a:solidFill>
                  <a:srgbClr val="FFFFFF"/>
                </a:solidFill>
                <a:latin typeface="Lato Italics"/>
              </a:rPr>
              <a:t>Graduada en Matemáticas | Data Scientist</a:t>
            </a:r>
          </a:p>
          <a:p>
            <a:pPr algn="ctr">
              <a:lnSpc>
                <a:spcPts val="3038"/>
              </a:lnSpc>
            </a:pPr>
            <a:r>
              <a:rPr lang="en-US" sz="2025">
                <a:solidFill>
                  <a:srgbClr val="FFFFFF"/>
                </a:solidFill>
                <a:latin typeface="Lato Italics"/>
              </a:rPr>
              <a:t>www.linkedin.com/in/marinavázquezvallejo/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2639338" y="-981233"/>
            <a:ext cx="11080281" cy="8296433"/>
            <a:chOff x="0" y="0"/>
            <a:chExt cx="14773708" cy="11061911"/>
          </a:xfrm>
        </p:grpSpPr>
        <p:pic>
          <p:nvPicPr>
            <p:cNvPr name="Picture 7" id="7"/>
            <p:cNvPicPr>
              <a:picLocks noChangeAspect="true"/>
            </p:cNvPicPr>
            <p:nvPr/>
          </p:nvPicPr>
          <p:blipFill>
            <a:blip r:embed="rId5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8" id="8"/>
          <p:cNvSpPr/>
          <p:nvPr/>
        </p:nvSpPr>
        <p:spPr>
          <a:xfrm flipH="false" flipV="false" rot="0">
            <a:off x="2825526" y="405122"/>
            <a:ext cx="1460142" cy="1460142"/>
          </a:xfrm>
          <a:custGeom>
            <a:avLst/>
            <a:gdLst/>
            <a:ahLst/>
            <a:cxnLst/>
            <a:rect r="r" b="b" t="t" l="l"/>
            <a:pathLst>
              <a:path h="1460142" w="1460142">
                <a:moveTo>
                  <a:pt x="0" y="0"/>
                </a:moveTo>
                <a:lnTo>
                  <a:pt x="1460142" y="0"/>
                </a:lnTo>
                <a:lnTo>
                  <a:pt x="1460142" y="1460142"/>
                </a:lnTo>
                <a:lnTo>
                  <a:pt x="0" y="14601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825526" y="2985025"/>
            <a:ext cx="1460142" cy="1460142"/>
          </a:xfrm>
          <a:custGeom>
            <a:avLst/>
            <a:gdLst/>
            <a:ahLst/>
            <a:cxnLst/>
            <a:rect r="r" b="b" t="t" l="l"/>
            <a:pathLst>
              <a:path h="1460142" w="1460142">
                <a:moveTo>
                  <a:pt x="0" y="0"/>
                </a:moveTo>
                <a:lnTo>
                  <a:pt x="1460142" y="0"/>
                </a:lnTo>
                <a:lnTo>
                  <a:pt x="1460142" y="1460142"/>
                </a:lnTo>
                <a:lnTo>
                  <a:pt x="0" y="1460142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825526" y="5511019"/>
            <a:ext cx="1461339" cy="1461339"/>
          </a:xfrm>
          <a:custGeom>
            <a:avLst/>
            <a:gdLst/>
            <a:ahLst/>
            <a:cxnLst/>
            <a:rect r="r" b="b" t="t" l="l"/>
            <a:pathLst>
              <a:path h="1461339" w="1461339">
                <a:moveTo>
                  <a:pt x="0" y="0"/>
                </a:moveTo>
                <a:lnTo>
                  <a:pt x="1461339" y="0"/>
                </a:lnTo>
                <a:lnTo>
                  <a:pt x="1461339" y="1461339"/>
                </a:lnTo>
                <a:lnTo>
                  <a:pt x="0" y="1461339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-5400000">
            <a:off x="-1495323" y="3224238"/>
            <a:ext cx="5660687" cy="876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5634" spc="1803">
                <a:solidFill>
                  <a:srgbClr val="233038"/>
                </a:solidFill>
                <a:latin typeface="Open Sans Extra Bold Bold Italics"/>
              </a:rPr>
              <a:t>CONTACTO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404975" y="5467391"/>
            <a:ext cx="5270883" cy="111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1"/>
              </a:lnSpc>
            </a:pPr>
            <a:r>
              <a:rPr lang="en-US" sz="1994">
                <a:solidFill>
                  <a:srgbClr val="FFFFFF"/>
                </a:solidFill>
                <a:latin typeface="Lato Italics"/>
              </a:rPr>
              <a:t>Mª Gisela Vallejos Velarde</a:t>
            </a:r>
          </a:p>
          <a:p>
            <a:pPr algn="ctr">
              <a:lnSpc>
                <a:spcPts val="2991"/>
              </a:lnSpc>
            </a:pPr>
            <a:r>
              <a:rPr lang="en-US" sz="1994">
                <a:solidFill>
                  <a:srgbClr val="FFFFFF"/>
                </a:solidFill>
                <a:latin typeface="Lato Italics"/>
              </a:rPr>
              <a:t>Graduada en Economía | Data Scientist</a:t>
            </a:r>
            <a:r>
              <a:rPr lang="en-US" sz="1994">
                <a:solidFill>
                  <a:srgbClr val="FFFFFF"/>
                </a:solidFill>
                <a:latin typeface="Lato Italics"/>
              </a:rPr>
              <a:t> </a:t>
            </a:r>
          </a:p>
          <a:p>
            <a:pPr algn="ctr">
              <a:lnSpc>
                <a:spcPts val="2991"/>
              </a:lnSpc>
            </a:pPr>
            <a:r>
              <a:rPr lang="en-US" sz="1994">
                <a:solidFill>
                  <a:srgbClr val="FFFFFF"/>
                </a:solidFill>
                <a:latin typeface="Lato Italics"/>
              </a:rPr>
              <a:t>www.linkedin.com/in/maria-gisela-vallejos-velarde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4193360" y="497730"/>
            <a:ext cx="5694113" cy="1208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31"/>
              </a:lnSpc>
            </a:pPr>
            <a:r>
              <a:rPr lang="en-US" sz="2154">
                <a:solidFill>
                  <a:srgbClr val="FFFFFF"/>
                </a:solidFill>
                <a:latin typeface="Lato Italics"/>
              </a:rPr>
              <a:t>Raquel López Martínez</a:t>
            </a:r>
          </a:p>
          <a:p>
            <a:pPr algn="ctr">
              <a:lnSpc>
                <a:spcPts val="3231"/>
              </a:lnSpc>
            </a:pPr>
            <a:r>
              <a:rPr lang="en-US" sz="2154">
                <a:solidFill>
                  <a:srgbClr val="FFFFFF"/>
                </a:solidFill>
                <a:latin typeface="Lato Italics"/>
              </a:rPr>
              <a:t>Data Scientist</a:t>
            </a:r>
          </a:p>
          <a:p>
            <a:pPr algn="ctr">
              <a:lnSpc>
                <a:spcPts val="3231"/>
              </a:lnSpc>
            </a:pPr>
            <a:r>
              <a:rPr lang="en-US" sz="2154">
                <a:solidFill>
                  <a:srgbClr val="FFFFFF"/>
                </a:solidFill>
                <a:latin typeface="Lato Italics"/>
              </a:rPr>
              <a:t>www.linkedin.com/in/lopezmartinezraquel/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30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9550" y="-19050"/>
            <a:ext cx="10038830" cy="7468292"/>
            <a:chOff x="0" y="0"/>
            <a:chExt cx="13385107" cy="9957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999"/>
            </a:blip>
            <a:srcRect l="23808" t="0" r="23808" b="0"/>
            <a:stretch>
              <a:fillRect/>
            </a:stretch>
          </p:blipFill>
          <p:spPr>
            <a:xfrm flipH="false" flipV="false">
              <a:off x="0" y="0"/>
              <a:ext cx="13385107" cy="9957722"/>
            </a:xfrm>
            <a:prstGeom prst="rect">
              <a:avLst/>
            </a:prstGeom>
          </p:spPr>
        </p:pic>
      </p:grpSp>
      <p:sp>
        <p:nvSpPr>
          <p:cNvPr name="TextBox 4" id="4"/>
          <p:cNvSpPr txBox="true"/>
          <p:nvPr/>
        </p:nvSpPr>
        <p:spPr>
          <a:xfrm rot="0">
            <a:off x="1687355" y="1871726"/>
            <a:ext cx="6245020" cy="35431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6"/>
              </a:lnSpc>
            </a:pPr>
            <a:r>
              <a:rPr lang="en-US" sz="5650" spc="1808">
                <a:solidFill>
                  <a:srgbClr val="FFD712"/>
                </a:solidFill>
                <a:latin typeface="Open Sans Extra Bold Bold Italics"/>
              </a:rPr>
              <a:t>¡GRACIAS POR VUESTRA ATENCIÓN!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0" y="-981233"/>
            <a:ext cx="10870731" cy="8296433"/>
            <a:chOff x="0" y="0"/>
            <a:chExt cx="14494308" cy="11061911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3">
              <a:alphaModFix amt="18999"/>
            </a:blip>
            <a:srcRect l="7415" t="0" r="7415" b="0"/>
            <a:stretch>
              <a:fillRect/>
            </a:stretch>
          </p:blipFill>
          <p:spPr>
            <a:xfrm flipH="false" flipV="false">
              <a:off x="0" y="0"/>
              <a:ext cx="14494308" cy="11061911"/>
            </a:xfrm>
            <a:prstGeom prst="rect">
              <a:avLst/>
            </a:prstGeom>
          </p:spPr>
        </p:pic>
      </p:grpSp>
      <p:sp>
        <p:nvSpPr>
          <p:cNvPr name="TextBox 7" id="7"/>
          <p:cNvSpPr txBox="true"/>
          <p:nvPr/>
        </p:nvSpPr>
        <p:spPr>
          <a:xfrm rot="0">
            <a:off x="2809303" y="6886575"/>
            <a:ext cx="4001124" cy="313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95"/>
              </a:lnSpc>
            </a:pPr>
            <a:r>
              <a:rPr lang="en-US" sz="2012">
                <a:solidFill>
                  <a:srgbClr val="FFFFFF"/>
                </a:solidFill>
                <a:latin typeface="Lato Italics"/>
              </a:rPr>
              <a:t>Presentación elaborada con canva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9550" y="-2391492"/>
            <a:ext cx="11080281" cy="8296433"/>
            <a:chOff x="0" y="0"/>
            <a:chExt cx="14773708" cy="110619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209550" y="316056"/>
            <a:ext cx="10038830" cy="7468292"/>
            <a:chOff x="0" y="0"/>
            <a:chExt cx="13385107" cy="995772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9999"/>
            </a:blip>
            <a:srcRect l="23808" t="0" r="23808" b="0"/>
            <a:stretch>
              <a:fillRect/>
            </a:stretch>
          </p:blipFill>
          <p:spPr>
            <a:xfrm flipH="false" flipV="false">
              <a:off x="0" y="0"/>
              <a:ext cx="13385107" cy="9957722"/>
            </a:xfrm>
            <a:prstGeom prst="rect">
              <a:avLst/>
            </a:prstGeom>
          </p:spPr>
        </p:pic>
      </p:grpSp>
      <p:sp>
        <p:nvSpPr>
          <p:cNvPr name="Freeform 6" id="6"/>
          <p:cNvSpPr/>
          <p:nvPr/>
        </p:nvSpPr>
        <p:spPr>
          <a:xfrm flipH="false" flipV="false" rot="0">
            <a:off x="0" y="2914677"/>
            <a:ext cx="9753600" cy="4400523"/>
          </a:xfrm>
          <a:custGeom>
            <a:avLst/>
            <a:gdLst/>
            <a:ahLst/>
            <a:cxnLst/>
            <a:rect r="r" b="b" t="t" l="l"/>
            <a:pathLst>
              <a:path h="4400523" w="9753600">
                <a:moveTo>
                  <a:pt x="0" y="0"/>
                </a:moveTo>
                <a:lnTo>
                  <a:pt x="9753600" y="0"/>
                </a:lnTo>
                <a:lnTo>
                  <a:pt x="9753600" y="4400523"/>
                </a:lnTo>
                <a:lnTo>
                  <a:pt x="0" y="440052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904664" y="672443"/>
            <a:ext cx="7944273" cy="5970315"/>
          </a:xfrm>
          <a:custGeom>
            <a:avLst/>
            <a:gdLst/>
            <a:ahLst/>
            <a:cxnLst/>
            <a:rect r="r" b="b" t="t" l="l"/>
            <a:pathLst>
              <a:path h="5970315" w="7944273">
                <a:moveTo>
                  <a:pt x="0" y="0"/>
                </a:moveTo>
                <a:lnTo>
                  <a:pt x="7944272" y="0"/>
                </a:lnTo>
                <a:lnTo>
                  <a:pt x="7944272" y="5970314"/>
                </a:lnTo>
                <a:lnTo>
                  <a:pt x="0" y="597031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49670" y="-2533689"/>
            <a:ext cx="11080281" cy="8296433"/>
            <a:chOff x="0" y="0"/>
            <a:chExt cx="14773708" cy="110619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0" y="2914650"/>
            <a:ext cx="9752279" cy="4399927"/>
          </a:xfrm>
          <a:custGeom>
            <a:avLst/>
            <a:gdLst/>
            <a:ahLst/>
            <a:cxnLst/>
            <a:rect r="r" b="b" t="t" l="l"/>
            <a:pathLst>
              <a:path h="4399927" w="9752279">
                <a:moveTo>
                  <a:pt x="0" y="0"/>
                </a:moveTo>
                <a:lnTo>
                  <a:pt x="9752279" y="0"/>
                </a:lnTo>
                <a:lnTo>
                  <a:pt x="9752279" y="4399927"/>
                </a:lnTo>
                <a:lnTo>
                  <a:pt x="0" y="43999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66750" y="1100264"/>
            <a:ext cx="8421416" cy="876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5634" spc="507">
                <a:solidFill>
                  <a:srgbClr val="233038"/>
                </a:solidFill>
                <a:latin typeface="Open Sans Extra Bold Bold Italics"/>
              </a:rPr>
              <a:t>PROCESO ETL</a:t>
            </a:r>
          </a:p>
        </p:txBody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6486295" y="4118510"/>
            <a:ext cx="1695680" cy="169568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FD712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209445" y="2932426"/>
            <a:ext cx="1695680" cy="1695680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FD712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323860" y="3618571"/>
            <a:ext cx="1466850" cy="25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1"/>
              </a:lnSpc>
            </a:pPr>
            <a:r>
              <a:rPr lang="en-US" sz="1509" spc="196">
                <a:solidFill>
                  <a:srgbClr val="233038"/>
                </a:solidFill>
                <a:latin typeface="Lato Heavy"/>
              </a:rPr>
              <a:t>JSON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600710" y="4718819"/>
            <a:ext cx="1466850" cy="4690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47"/>
              </a:lnSpc>
            </a:pPr>
            <a:r>
              <a:rPr lang="en-US" sz="1409" spc="183">
                <a:solidFill>
                  <a:srgbClr val="233038"/>
                </a:solidFill>
                <a:latin typeface="Lato Heavy Bold"/>
              </a:rPr>
              <a:t>DATOS Y ESTRUCTURA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016680" y="3513541"/>
            <a:ext cx="5050880" cy="46909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46"/>
              </a:lnSpc>
            </a:pPr>
            <a:r>
              <a:rPr lang="en-US" sz="1408" spc="183">
                <a:solidFill>
                  <a:srgbClr val="FFFFFF"/>
                </a:solidFill>
                <a:latin typeface="Lato Heavy"/>
              </a:rPr>
              <a:t>Formato original de los datos facilitado por la empresa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23860" y="4928250"/>
            <a:ext cx="5050880" cy="250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46"/>
              </a:lnSpc>
            </a:pPr>
            <a:r>
              <a:rPr lang="en-US" sz="1408" spc="183">
                <a:solidFill>
                  <a:srgbClr val="FFFFFF"/>
                </a:solidFill>
                <a:latin typeface="Lato Heavy"/>
              </a:rPr>
              <a:t>Creación de tablas y cambio de estructura</a:t>
            </a:r>
          </a:p>
        </p:txBody>
      </p: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1209445" y="5601548"/>
            <a:ext cx="1695680" cy="169568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-156812" y="-5088"/>
              <a:ext cx="6663624" cy="6360176"/>
            </a:xfrm>
            <a:custGeom>
              <a:avLst/>
              <a:gdLst/>
              <a:ahLst/>
              <a:cxnLst/>
              <a:rect r="r" b="b" t="t" l="l"/>
              <a:pathLst>
                <a:path h="6360176" w="6663624">
                  <a:moveTo>
                    <a:pt x="3331812" y="5088"/>
                  </a:moveTo>
                  <a:lnTo>
                    <a:pt x="3331812" y="5088"/>
                  </a:lnTo>
                  <a:cubicBezTo>
                    <a:pt x="2194111" y="0"/>
                    <a:pt x="1140649" y="604036"/>
                    <a:pt x="570324" y="1588475"/>
                  </a:cubicBezTo>
                  <a:cubicBezTo>
                    <a:pt x="0" y="2572913"/>
                    <a:pt x="0" y="3787263"/>
                    <a:pt x="570324" y="4771701"/>
                  </a:cubicBezTo>
                  <a:cubicBezTo>
                    <a:pt x="1140649" y="5756140"/>
                    <a:pt x="2194111" y="6360176"/>
                    <a:pt x="3331812" y="6355088"/>
                  </a:cubicBezTo>
                  <a:cubicBezTo>
                    <a:pt x="4469513" y="6360176"/>
                    <a:pt x="5522976" y="5756140"/>
                    <a:pt x="6093300" y="4771701"/>
                  </a:cubicBezTo>
                  <a:cubicBezTo>
                    <a:pt x="6663624" y="3787263"/>
                    <a:pt x="6663624" y="2572913"/>
                    <a:pt x="6093300" y="1588475"/>
                  </a:cubicBezTo>
                  <a:cubicBezTo>
                    <a:pt x="5522976" y="604036"/>
                    <a:pt x="4469513" y="0"/>
                    <a:pt x="3331812" y="5088"/>
                  </a:cubicBezTo>
                  <a:close/>
                </a:path>
              </a:pathLst>
            </a:custGeom>
            <a:solidFill>
              <a:srgbClr val="FFD712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2057285" y="6345163"/>
            <a:ext cx="5050880" cy="250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746"/>
              </a:lnSpc>
            </a:pPr>
            <a:r>
              <a:rPr lang="en-US" sz="1408" spc="183">
                <a:solidFill>
                  <a:srgbClr val="FFFFFF"/>
                </a:solidFill>
                <a:latin typeface="Lato Heavy"/>
              </a:rPr>
              <a:t>Formato deseable para posterior trabajo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323860" y="6336149"/>
            <a:ext cx="1466850" cy="259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871"/>
              </a:lnSpc>
            </a:pPr>
            <a:r>
              <a:rPr lang="en-US" sz="1509" spc="196">
                <a:solidFill>
                  <a:srgbClr val="233038"/>
                </a:solidFill>
                <a:latin typeface="Lato Heavy Bold"/>
              </a:rPr>
              <a:t>CSV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9550" y="-19050"/>
            <a:ext cx="10038830" cy="7468292"/>
            <a:chOff x="0" y="0"/>
            <a:chExt cx="13385107" cy="9957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999"/>
            </a:blip>
            <a:srcRect l="23808" t="0" r="23808" b="0"/>
            <a:stretch>
              <a:fillRect/>
            </a:stretch>
          </p:blipFill>
          <p:spPr>
            <a:xfrm flipH="false" flipV="false">
              <a:off x="0" y="0"/>
              <a:ext cx="13385107" cy="9957722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0" y="0"/>
            <a:ext cx="4267200" cy="7314719"/>
          </a:xfrm>
          <a:custGeom>
            <a:avLst/>
            <a:gdLst/>
            <a:ahLst/>
            <a:cxnLst/>
            <a:rect r="r" b="b" t="t" l="l"/>
            <a:pathLst>
              <a:path h="7314719" w="4267200">
                <a:moveTo>
                  <a:pt x="0" y="0"/>
                </a:moveTo>
                <a:lnTo>
                  <a:pt x="4267200" y="0"/>
                </a:lnTo>
                <a:lnTo>
                  <a:pt x="4267200" y="7314719"/>
                </a:lnTo>
                <a:lnTo>
                  <a:pt x="0" y="731471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-35708" t="0" r="-35708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4267200" y="-910875"/>
            <a:ext cx="11080281" cy="8296433"/>
            <a:chOff x="0" y="0"/>
            <a:chExt cx="14773708" cy="11061911"/>
          </a:xfrm>
        </p:grpSpPr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5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7" id="7"/>
          <p:cNvSpPr/>
          <p:nvPr/>
        </p:nvSpPr>
        <p:spPr>
          <a:xfrm flipH="false" flipV="false" rot="0">
            <a:off x="225839" y="3522098"/>
            <a:ext cx="3815521" cy="3302250"/>
          </a:xfrm>
          <a:custGeom>
            <a:avLst/>
            <a:gdLst/>
            <a:ahLst/>
            <a:cxnLst/>
            <a:rect r="r" b="b" t="t" l="l"/>
            <a:pathLst>
              <a:path h="3302250" w="3815521">
                <a:moveTo>
                  <a:pt x="0" y="0"/>
                </a:moveTo>
                <a:lnTo>
                  <a:pt x="3815522" y="0"/>
                </a:lnTo>
                <a:lnTo>
                  <a:pt x="3815522" y="3302250"/>
                </a:lnTo>
                <a:lnTo>
                  <a:pt x="0" y="330225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246923" y="1406122"/>
            <a:ext cx="3773353" cy="176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5634" spc="507">
                <a:solidFill>
                  <a:srgbClr val="FFFFFF"/>
                </a:solidFill>
                <a:latin typeface="Open Sans Extra Bold Bold Italics"/>
              </a:rPr>
              <a:t>PROCESO     EDA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762500" y="1752585"/>
            <a:ext cx="2552726" cy="46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743"/>
              </a:lnSpc>
            </a:pPr>
            <a:r>
              <a:rPr lang="en-US" sz="3018" spc="271">
                <a:solidFill>
                  <a:srgbClr val="233038"/>
                </a:solidFill>
                <a:latin typeface="Open Sans Extra Bold"/>
              </a:rPr>
              <a:t>Preguntas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62500" y="2561719"/>
            <a:ext cx="3981450" cy="3317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746"/>
              </a:lnSpc>
            </a:pPr>
            <a:r>
              <a:rPr lang="en-US" sz="1408" spc="183">
                <a:solidFill>
                  <a:srgbClr val="233038"/>
                </a:solidFill>
                <a:latin typeface="Lato Heavy"/>
              </a:rPr>
              <a:t>¿Tiene nuestro dataset valores nulos?</a:t>
            </a:r>
          </a:p>
          <a:p>
            <a:pPr>
              <a:lnSpc>
                <a:spcPts val="1746"/>
              </a:lnSpc>
            </a:pPr>
          </a:p>
          <a:p>
            <a:pPr>
              <a:lnSpc>
                <a:spcPts val="1746"/>
              </a:lnSpc>
            </a:pPr>
            <a:r>
              <a:rPr lang="en-US" sz="1408" spc="183">
                <a:solidFill>
                  <a:srgbClr val="233038"/>
                </a:solidFill>
                <a:latin typeface="Lato Heavy"/>
              </a:rPr>
              <a:t>¿Tiene nuestro dataset el tipo de dato correcto?</a:t>
            </a:r>
          </a:p>
          <a:p>
            <a:pPr>
              <a:lnSpc>
                <a:spcPts val="1746"/>
              </a:lnSpc>
            </a:pPr>
          </a:p>
          <a:p>
            <a:pPr>
              <a:lnSpc>
                <a:spcPts val="1746"/>
              </a:lnSpc>
            </a:pPr>
            <a:r>
              <a:rPr lang="en-US" sz="1408" spc="183">
                <a:solidFill>
                  <a:srgbClr val="233038"/>
                </a:solidFill>
                <a:latin typeface="Lato Heavy"/>
              </a:rPr>
              <a:t>¿Tiene nuestro dataset una cantidad de datos abundante y de calidad?</a:t>
            </a:r>
          </a:p>
          <a:p>
            <a:pPr>
              <a:lnSpc>
                <a:spcPts val="1746"/>
              </a:lnSpc>
            </a:pPr>
          </a:p>
          <a:p>
            <a:pPr>
              <a:lnSpc>
                <a:spcPts val="1746"/>
              </a:lnSpc>
            </a:pPr>
            <a:r>
              <a:rPr lang="en-US" sz="1408" spc="183">
                <a:solidFill>
                  <a:srgbClr val="233038"/>
                </a:solidFill>
                <a:latin typeface="Lato Heavy"/>
              </a:rPr>
              <a:t>¿Las columnas de nuestro dataset pueden relacionarse entre ellas sin devolvernos algún tipo de error?</a:t>
            </a:r>
          </a:p>
          <a:p>
            <a:pPr>
              <a:lnSpc>
                <a:spcPts val="1746"/>
              </a:lnSpc>
            </a:pPr>
          </a:p>
          <a:p>
            <a:pPr>
              <a:lnSpc>
                <a:spcPts val="1746"/>
              </a:lnSpc>
            </a:pPr>
            <a:r>
              <a:rPr lang="en-US" sz="1408" spc="183">
                <a:solidFill>
                  <a:srgbClr val="233038"/>
                </a:solidFill>
                <a:latin typeface="Lato Heavy"/>
              </a:rPr>
              <a:t>¿Tienen relación nuestras columnas?</a:t>
            </a:r>
          </a:p>
          <a:p>
            <a:pPr>
              <a:lnSpc>
                <a:spcPts val="1746"/>
              </a:lnSpc>
            </a:pPr>
          </a:p>
          <a:p>
            <a:pPr>
              <a:lnSpc>
                <a:spcPts val="1746"/>
              </a:lnSpc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9550" y="-19050"/>
            <a:ext cx="10038830" cy="7468292"/>
            <a:chOff x="0" y="0"/>
            <a:chExt cx="13385107" cy="9957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999"/>
            </a:blip>
            <a:srcRect l="23808" t="0" r="23808" b="0"/>
            <a:stretch>
              <a:fillRect/>
            </a:stretch>
          </p:blipFill>
          <p:spPr>
            <a:xfrm flipH="false" flipV="false">
              <a:off x="0" y="0"/>
              <a:ext cx="13385107" cy="99577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449670" y="-2533689"/>
            <a:ext cx="11080281" cy="9848266"/>
            <a:chOff x="0" y="0"/>
            <a:chExt cx="14773708" cy="13131022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18999"/>
            </a:blip>
            <a:srcRect l="13434" t="0" r="13434" b="0"/>
            <a:stretch>
              <a:fillRect/>
            </a:stretch>
          </p:blipFill>
          <p:spPr>
            <a:xfrm flipH="false" flipV="false">
              <a:off x="0" y="0"/>
              <a:ext cx="14773708" cy="13131022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180805" y="586727"/>
            <a:ext cx="7258120" cy="176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5634" spc="507">
                <a:solidFill>
                  <a:srgbClr val="233038"/>
                </a:solidFill>
                <a:latin typeface="Open Sans Extra Bold Bold Italics"/>
              </a:rPr>
              <a:t>ERRORES E INCIDENCIAS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047968" y="3657600"/>
            <a:ext cx="8105557" cy="3656977"/>
          </a:xfrm>
          <a:custGeom>
            <a:avLst/>
            <a:gdLst/>
            <a:ahLst/>
            <a:cxnLst/>
            <a:rect r="r" b="b" t="t" l="l"/>
            <a:pathLst>
              <a:path h="3656977" w="8105557">
                <a:moveTo>
                  <a:pt x="0" y="0"/>
                </a:moveTo>
                <a:lnTo>
                  <a:pt x="8105557" y="0"/>
                </a:lnTo>
                <a:lnTo>
                  <a:pt x="8105557" y="3656977"/>
                </a:lnTo>
                <a:lnTo>
                  <a:pt x="0" y="365697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00075" y="2282127"/>
            <a:ext cx="8553450" cy="370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</a:pPr>
            <a:r>
              <a:rPr lang="en-US" sz="2012">
                <a:solidFill>
                  <a:srgbClr val="FFFFFF"/>
                </a:solidFill>
                <a:latin typeface="Lato Italics"/>
              </a:rPr>
              <a:t>Realizado con SQL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107986" y="4486727"/>
            <a:ext cx="7985522" cy="1850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53"/>
              </a:lnSpc>
              <a:spcBef>
                <a:spcPct val="0"/>
              </a:spcBef>
            </a:pPr>
            <a:r>
              <a:rPr lang="en-US" sz="1435">
                <a:solidFill>
                  <a:srgbClr val="FFFFFF"/>
                </a:solidFill>
                <a:latin typeface="Lato Italics"/>
              </a:rPr>
              <a:t>Analizando nuestro dataset en función a las reglas que Pontia Bank SL establece para sus clientes, vimos que:</a:t>
            </a:r>
          </a:p>
          <a:p>
            <a:pPr algn="ctr">
              <a:lnSpc>
                <a:spcPts val="2153"/>
              </a:lnSpc>
              <a:spcBef>
                <a:spcPct val="0"/>
              </a:spcBef>
            </a:pPr>
          </a:p>
          <a:p>
            <a:pPr algn="ctr" marL="309941" indent="-154970" lvl="1">
              <a:lnSpc>
                <a:spcPts val="2153"/>
              </a:lnSpc>
              <a:spcBef>
                <a:spcPct val="0"/>
              </a:spcBef>
              <a:buFont typeface="Arial"/>
              <a:buChar char="•"/>
            </a:pPr>
            <a:r>
              <a:rPr lang="en-US" sz="1435">
                <a:solidFill>
                  <a:srgbClr val="FFFFFF"/>
                </a:solidFill>
                <a:latin typeface="Lato Italics"/>
              </a:rPr>
              <a:t>Varios clientes se exceden en la retirada de efectivo diaria de 2.000€</a:t>
            </a:r>
          </a:p>
          <a:p>
            <a:pPr algn="ctr" marL="309941" indent="-154970" lvl="1">
              <a:lnSpc>
                <a:spcPts val="2153"/>
              </a:lnSpc>
              <a:buFont typeface="Arial"/>
              <a:buChar char="•"/>
            </a:pPr>
            <a:r>
              <a:rPr lang="en-US" sz="1435">
                <a:solidFill>
                  <a:srgbClr val="FFFFFF"/>
                </a:solidFill>
                <a:latin typeface="Lato Italics"/>
              </a:rPr>
              <a:t>Varios clientes</a:t>
            </a:r>
            <a:r>
              <a:rPr lang="en-US" sz="1435">
                <a:solidFill>
                  <a:srgbClr val="FFFFFF"/>
                </a:solidFill>
                <a:latin typeface="Lato Italics"/>
              </a:rPr>
              <a:t> se exceden en el límite de pago mensual de 5.000€ con tarjeta de débito</a:t>
            </a:r>
          </a:p>
          <a:p>
            <a:pPr algn="ctr" marL="309941" indent="-154970" lvl="1">
              <a:lnSpc>
                <a:spcPts val="2153"/>
              </a:lnSpc>
              <a:buFont typeface="Arial"/>
              <a:buChar char="•"/>
            </a:pPr>
            <a:r>
              <a:rPr lang="en-US" sz="1435">
                <a:solidFill>
                  <a:srgbClr val="FFFFFF"/>
                </a:solidFill>
                <a:latin typeface="Lato Italics"/>
              </a:rPr>
              <a:t>Se cumple que no se producen más de 3 transferencias en una misma hora</a:t>
            </a:r>
          </a:p>
          <a:p>
            <a:pPr algn="ctr" marL="309941" indent="-154970" lvl="1">
              <a:lnSpc>
                <a:spcPts val="2153"/>
              </a:lnSpc>
              <a:buFont typeface="Arial"/>
              <a:buChar char="•"/>
            </a:pPr>
            <a:r>
              <a:rPr lang="en-US" sz="1435">
                <a:solidFill>
                  <a:srgbClr val="FFFFFF"/>
                </a:solidFill>
                <a:latin typeface="Lato Italics"/>
              </a:rPr>
              <a:t>Se cumple que no se producen varias transferencias que juntas sumen más de 3000€ en una hora</a:t>
            </a:r>
          </a:p>
          <a:p>
            <a:pPr algn="ctr" marL="309941" indent="-154970" lvl="1">
              <a:lnSpc>
                <a:spcPts val="2153"/>
              </a:lnSpc>
              <a:buFont typeface="Arial"/>
              <a:buChar char="•"/>
            </a:pPr>
            <a:r>
              <a:rPr lang="en-US" sz="1435">
                <a:solidFill>
                  <a:srgbClr val="FFFFFF"/>
                </a:solidFill>
                <a:latin typeface="Lato Italics"/>
              </a:rPr>
              <a:t>En muchas  transacciones los montos no coinciden con los balances, especialmente en clientes destino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330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9550" y="-19050"/>
            <a:ext cx="10038830" cy="7468292"/>
            <a:chOff x="0" y="0"/>
            <a:chExt cx="13385107" cy="9957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999"/>
            </a:blip>
            <a:srcRect l="23808" t="0" r="23808" b="0"/>
            <a:stretch>
              <a:fillRect/>
            </a:stretch>
          </p:blipFill>
          <p:spPr>
            <a:xfrm flipH="false" flipV="false">
              <a:off x="0" y="0"/>
              <a:ext cx="13385107" cy="99577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449670" y="-2533689"/>
            <a:ext cx="11080281" cy="8296433"/>
            <a:chOff x="0" y="0"/>
            <a:chExt cx="14773708" cy="11061911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TextBox 6" id="6"/>
          <p:cNvSpPr txBox="true"/>
          <p:nvPr/>
        </p:nvSpPr>
        <p:spPr>
          <a:xfrm rot="0">
            <a:off x="1247740" y="652211"/>
            <a:ext cx="7258120" cy="876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5634" spc="507">
                <a:solidFill>
                  <a:srgbClr val="FFFFFF"/>
                </a:solidFill>
                <a:latin typeface="Open Sans Extra Bold Bold Italics"/>
              </a:rPr>
              <a:t>MYSQL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-1484387" y="2351445"/>
            <a:ext cx="11258439" cy="5079460"/>
          </a:xfrm>
          <a:custGeom>
            <a:avLst/>
            <a:gdLst/>
            <a:ahLst/>
            <a:cxnLst/>
            <a:rect r="r" b="b" t="t" l="l"/>
            <a:pathLst>
              <a:path h="5079460" w="11258439">
                <a:moveTo>
                  <a:pt x="0" y="0"/>
                </a:moveTo>
                <a:lnTo>
                  <a:pt x="11258439" y="0"/>
                </a:lnTo>
                <a:lnTo>
                  <a:pt x="11258439" y="5079460"/>
                </a:lnTo>
                <a:lnTo>
                  <a:pt x="0" y="50794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09600" y="2275245"/>
            <a:ext cx="8534400" cy="411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8"/>
              </a:lnSpc>
            </a:pPr>
            <a:r>
              <a:rPr lang="en-US" sz="2212">
                <a:solidFill>
                  <a:srgbClr val="233038"/>
                </a:solidFill>
                <a:latin typeface="Lato Bold Italics"/>
              </a:rPr>
              <a:t>KPI's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34866" y="2881801"/>
            <a:ext cx="1425747" cy="370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  <a:spcBef>
                <a:spcPct val="0"/>
              </a:spcBef>
            </a:pPr>
            <a:r>
              <a:rPr lang="en-US" sz="2012">
                <a:solidFill>
                  <a:srgbClr val="000000"/>
                </a:solidFill>
                <a:latin typeface="Lato Italics"/>
              </a:rPr>
              <a:t>Cuantía total </a:t>
            </a:r>
          </a:p>
        </p:txBody>
      </p:sp>
      <p:sp>
        <p:nvSpPr>
          <p:cNvPr name="AutoShape 10" id="10"/>
          <p:cNvSpPr/>
          <p:nvPr/>
        </p:nvSpPr>
        <p:spPr>
          <a:xfrm>
            <a:off x="2077229" y="3100611"/>
            <a:ext cx="67081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1" id="11"/>
          <p:cNvSpPr txBox="true"/>
          <p:nvPr/>
        </p:nvSpPr>
        <p:spPr>
          <a:xfrm rot="0">
            <a:off x="2748044" y="2900115"/>
            <a:ext cx="3025692" cy="3526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1"/>
              </a:lnSpc>
              <a:spcBef>
                <a:spcPct val="0"/>
              </a:spcBef>
            </a:pPr>
            <a:r>
              <a:rPr lang="en-US" sz="1954">
                <a:solidFill>
                  <a:srgbClr val="000000"/>
                </a:solidFill>
                <a:latin typeface="Lato Bold Italics"/>
              </a:rPr>
              <a:t>1.144.392.944.759.77€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34866" y="3464761"/>
            <a:ext cx="1657867" cy="370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  <a:spcBef>
                <a:spcPct val="0"/>
              </a:spcBef>
            </a:pPr>
            <a:r>
              <a:rPr lang="en-US" sz="2012">
                <a:solidFill>
                  <a:srgbClr val="000000"/>
                </a:solidFill>
                <a:latin typeface="Lato Italics"/>
              </a:rPr>
              <a:t>2 de septiembre</a:t>
            </a:r>
          </a:p>
        </p:txBody>
      </p:sp>
      <p:sp>
        <p:nvSpPr>
          <p:cNvPr name="AutoShape 13" id="13"/>
          <p:cNvSpPr/>
          <p:nvPr/>
        </p:nvSpPr>
        <p:spPr>
          <a:xfrm>
            <a:off x="2412637" y="3702622"/>
            <a:ext cx="67081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4" id="14"/>
          <p:cNvSpPr txBox="true"/>
          <p:nvPr/>
        </p:nvSpPr>
        <p:spPr>
          <a:xfrm rot="0">
            <a:off x="3083452" y="3485324"/>
            <a:ext cx="2905128" cy="3503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14"/>
              </a:lnSpc>
              <a:spcBef>
                <a:spcPct val="0"/>
              </a:spcBef>
            </a:pPr>
            <a:r>
              <a:rPr lang="en-US" sz="1876">
                <a:solidFill>
                  <a:srgbClr val="000000"/>
                </a:solidFill>
                <a:latin typeface="Lato Bold Italics"/>
              </a:rPr>
              <a:t>467.735</a:t>
            </a:r>
            <a:r>
              <a:rPr lang="en-US" sz="1876">
                <a:solidFill>
                  <a:srgbClr val="000000"/>
                </a:solidFill>
                <a:latin typeface="Lato Italics"/>
              </a:rPr>
              <a:t> transacciones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6616" y="4035732"/>
            <a:ext cx="1301332" cy="370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  <a:spcBef>
                <a:spcPct val="0"/>
              </a:spcBef>
            </a:pPr>
            <a:r>
              <a:rPr lang="en-US" sz="2012">
                <a:solidFill>
                  <a:srgbClr val="000000"/>
                </a:solidFill>
                <a:latin typeface="Lato Italics"/>
              </a:rPr>
              <a:t>1 de octubre</a:t>
            </a:r>
          </a:p>
        </p:txBody>
      </p:sp>
      <p:sp>
        <p:nvSpPr>
          <p:cNvPr name="AutoShape 16" id="16"/>
          <p:cNvSpPr/>
          <p:nvPr/>
        </p:nvSpPr>
        <p:spPr>
          <a:xfrm>
            <a:off x="1960614" y="4284379"/>
            <a:ext cx="67081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7" id="17"/>
          <p:cNvSpPr/>
          <p:nvPr/>
        </p:nvSpPr>
        <p:spPr>
          <a:xfrm>
            <a:off x="2296021" y="4793897"/>
            <a:ext cx="67081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18" id="18"/>
          <p:cNvSpPr txBox="true"/>
          <p:nvPr/>
        </p:nvSpPr>
        <p:spPr>
          <a:xfrm rot="0">
            <a:off x="2748044" y="4078202"/>
            <a:ext cx="1981002" cy="349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4"/>
              </a:lnSpc>
              <a:spcBef>
                <a:spcPct val="0"/>
              </a:spcBef>
            </a:pPr>
            <a:r>
              <a:rPr lang="en-US" sz="1869">
                <a:solidFill>
                  <a:srgbClr val="000000"/>
                </a:solidFill>
                <a:latin typeface="Lato Bold Italics"/>
              </a:rPr>
              <a:t>4.476</a:t>
            </a:r>
            <a:r>
              <a:rPr lang="en-US" sz="1869">
                <a:solidFill>
                  <a:srgbClr val="000000"/>
                </a:solidFill>
                <a:latin typeface="Lato Italics"/>
              </a:rPr>
              <a:t> transacciones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534866" y="4556036"/>
            <a:ext cx="1579999" cy="370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  <a:spcBef>
                <a:spcPct val="0"/>
              </a:spcBef>
            </a:pPr>
            <a:r>
              <a:rPr lang="en-US" sz="2012">
                <a:solidFill>
                  <a:srgbClr val="000000"/>
                </a:solidFill>
                <a:latin typeface="Lato"/>
              </a:rPr>
              <a:t>00:00</a:t>
            </a:r>
            <a:r>
              <a:rPr lang="en-US" sz="2012">
                <a:solidFill>
                  <a:srgbClr val="000000"/>
                </a:solidFill>
                <a:latin typeface="Lato"/>
              </a:rPr>
              <a:t> y 01:00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3083452" y="4585872"/>
            <a:ext cx="5040445" cy="349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4"/>
              </a:lnSpc>
              <a:spcBef>
                <a:spcPct val="0"/>
              </a:spcBef>
            </a:pPr>
            <a:r>
              <a:rPr lang="en-US" sz="1869">
                <a:solidFill>
                  <a:srgbClr val="000000"/>
                </a:solidFill>
                <a:latin typeface="Lato Bold Italics"/>
              </a:rPr>
              <a:t>579.818</a:t>
            </a:r>
            <a:r>
              <a:rPr lang="en-US" sz="1869">
                <a:solidFill>
                  <a:srgbClr val="000000"/>
                </a:solidFill>
                <a:latin typeface="Lato Italics"/>
              </a:rPr>
              <a:t> y </a:t>
            </a:r>
            <a:r>
              <a:rPr lang="en-US" sz="1869">
                <a:solidFill>
                  <a:srgbClr val="000000"/>
                </a:solidFill>
                <a:latin typeface="Lato Bold Italics"/>
              </a:rPr>
              <a:t>645.925</a:t>
            </a:r>
            <a:r>
              <a:rPr lang="en-US" sz="1869">
                <a:solidFill>
                  <a:srgbClr val="000000"/>
                </a:solidFill>
                <a:latin typeface="Lato Italics"/>
              </a:rPr>
              <a:t> transacciones, respectivamente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34866" y="5079383"/>
            <a:ext cx="1681117" cy="370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  <a:spcBef>
                <a:spcPct val="0"/>
              </a:spcBef>
            </a:pPr>
            <a:r>
              <a:rPr lang="en-US" sz="2012">
                <a:solidFill>
                  <a:srgbClr val="000000"/>
                </a:solidFill>
                <a:latin typeface="Lato"/>
              </a:rPr>
              <a:t>Salta la alarma</a:t>
            </a:r>
          </a:p>
        </p:txBody>
      </p:sp>
      <p:sp>
        <p:nvSpPr>
          <p:cNvPr name="AutoShape 22" id="22"/>
          <p:cNvSpPr/>
          <p:nvPr/>
        </p:nvSpPr>
        <p:spPr>
          <a:xfrm>
            <a:off x="2412637" y="5317244"/>
            <a:ext cx="67081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3" id="23"/>
          <p:cNvSpPr txBox="true"/>
          <p:nvPr/>
        </p:nvSpPr>
        <p:spPr>
          <a:xfrm rot="0">
            <a:off x="3298058" y="5110010"/>
            <a:ext cx="1652645" cy="347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4"/>
              </a:lnSpc>
              <a:spcBef>
                <a:spcPct val="0"/>
              </a:spcBef>
            </a:pPr>
            <a:r>
              <a:rPr lang="en-US" sz="1869">
                <a:solidFill>
                  <a:srgbClr val="000000"/>
                </a:solidFill>
                <a:latin typeface="Lato Bold Italics"/>
              </a:rPr>
              <a:t>16</a:t>
            </a:r>
            <a:r>
              <a:rPr lang="en-US" sz="1869">
                <a:solidFill>
                  <a:srgbClr val="000000"/>
                </a:solidFill>
                <a:latin typeface="Lato Italics"/>
              </a:rPr>
              <a:t> transacciones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534866" y="5696069"/>
            <a:ext cx="1992513" cy="370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  <a:spcBef>
                <a:spcPct val="0"/>
              </a:spcBef>
            </a:pPr>
            <a:r>
              <a:rPr lang="en-US" sz="2012">
                <a:solidFill>
                  <a:srgbClr val="000000"/>
                </a:solidFill>
                <a:latin typeface="Lato"/>
              </a:rPr>
              <a:t>No salta la alarma</a:t>
            </a:r>
          </a:p>
        </p:txBody>
      </p:sp>
      <p:sp>
        <p:nvSpPr>
          <p:cNvPr name="AutoShape 25" id="25"/>
          <p:cNvSpPr/>
          <p:nvPr/>
        </p:nvSpPr>
        <p:spPr>
          <a:xfrm>
            <a:off x="2748044" y="5933930"/>
            <a:ext cx="67081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6" id="26"/>
          <p:cNvSpPr txBox="true"/>
          <p:nvPr/>
        </p:nvSpPr>
        <p:spPr>
          <a:xfrm rot="0">
            <a:off x="3500203" y="5707646"/>
            <a:ext cx="1928107" cy="347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4"/>
              </a:lnSpc>
              <a:spcBef>
                <a:spcPct val="0"/>
              </a:spcBef>
            </a:pPr>
            <a:r>
              <a:rPr lang="en-US" sz="1869">
                <a:solidFill>
                  <a:srgbClr val="000000"/>
                </a:solidFill>
                <a:latin typeface="Lato Bold Italics"/>
              </a:rPr>
              <a:t>8193</a:t>
            </a:r>
            <a:r>
              <a:rPr lang="en-US" sz="1869">
                <a:solidFill>
                  <a:srgbClr val="000000"/>
                </a:solidFill>
                <a:latin typeface="Lato Italics"/>
              </a:rPr>
              <a:t> transacciones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534866" y="6212733"/>
            <a:ext cx="996256" cy="370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  <a:spcBef>
                <a:spcPct val="0"/>
              </a:spcBef>
            </a:pPr>
            <a:r>
              <a:rPr lang="en-US" sz="2012">
                <a:solidFill>
                  <a:srgbClr val="000000"/>
                </a:solidFill>
                <a:latin typeface="Lato"/>
              </a:rPr>
              <a:t>Emitido</a:t>
            </a:r>
          </a:p>
        </p:txBody>
      </p:sp>
      <p:sp>
        <p:nvSpPr>
          <p:cNvPr name="AutoShape 28" id="28"/>
          <p:cNvSpPr/>
          <p:nvPr/>
        </p:nvSpPr>
        <p:spPr>
          <a:xfrm>
            <a:off x="1625206" y="6450594"/>
            <a:ext cx="67081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29" id="29"/>
          <p:cNvSpPr txBox="true"/>
          <p:nvPr/>
        </p:nvSpPr>
        <p:spPr>
          <a:xfrm rot="0">
            <a:off x="2400149" y="6243361"/>
            <a:ext cx="3489367" cy="3477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4"/>
              </a:lnSpc>
              <a:spcBef>
                <a:spcPct val="0"/>
              </a:spcBef>
            </a:pPr>
            <a:r>
              <a:rPr lang="en-US" sz="1869">
                <a:solidFill>
                  <a:srgbClr val="000000"/>
                </a:solidFill>
                <a:latin typeface="Lato Bold Italics"/>
              </a:rPr>
              <a:t>62.714.148.168,05€  </a:t>
            </a:r>
            <a:r>
              <a:rPr lang="en-US" sz="1869">
                <a:solidFill>
                  <a:srgbClr val="000000"/>
                </a:solidFill>
                <a:latin typeface="Lato Italics"/>
              </a:rPr>
              <a:t>a sus clientes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09600" y="6726555"/>
            <a:ext cx="996256" cy="3709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18"/>
              </a:lnSpc>
              <a:spcBef>
                <a:spcPct val="0"/>
              </a:spcBef>
            </a:pPr>
            <a:r>
              <a:rPr lang="en-US" sz="2012">
                <a:solidFill>
                  <a:srgbClr val="000000"/>
                </a:solidFill>
                <a:latin typeface="Lato"/>
              </a:rPr>
              <a:t>Recibido</a:t>
            </a:r>
          </a:p>
        </p:txBody>
      </p:sp>
      <p:sp>
        <p:nvSpPr>
          <p:cNvPr name="AutoShape 31" id="31"/>
          <p:cNvSpPr/>
          <p:nvPr/>
        </p:nvSpPr>
        <p:spPr>
          <a:xfrm>
            <a:off x="1779457" y="6964416"/>
            <a:ext cx="67081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32" id="32"/>
          <p:cNvSpPr txBox="true"/>
          <p:nvPr/>
        </p:nvSpPr>
        <p:spPr>
          <a:xfrm rot="0">
            <a:off x="2484167" y="6751295"/>
            <a:ext cx="3824360" cy="3462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67"/>
              </a:lnSpc>
              <a:spcBef>
                <a:spcPct val="0"/>
              </a:spcBef>
            </a:pPr>
            <a:r>
              <a:rPr lang="en-US" sz="1911">
                <a:solidFill>
                  <a:srgbClr val="000000"/>
                </a:solidFill>
                <a:latin typeface="Lato Bold Italics"/>
              </a:rPr>
              <a:t>446.850.207.272,78€  </a:t>
            </a:r>
            <a:r>
              <a:rPr lang="en-US" sz="1911">
                <a:solidFill>
                  <a:srgbClr val="000000"/>
                </a:solidFill>
                <a:latin typeface="Lato Italics"/>
              </a:rPr>
              <a:t>de sus clientes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9550" y="-19050"/>
            <a:ext cx="10038830" cy="7468292"/>
            <a:chOff x="0" y="0"/>
            <a:chExt cx="13385107" cy="9957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999"/>
            </a:blip>
            <a:srcRect l="23808" t="0" r="23808" b="0"/>
            <a:stretch>
              <a:fillRect/>
            </a:stretch>
          </p:blipFill>
          <p:spPr>
            <a:xfrm flipH="false" flipV="false">
              <a:off x="0" y="0"/>
              <a:ext cx="13385107" cy="99577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449670" y="-2533689"/>
            <a:ext cx="11080281" cy="8296433"/>
            <a:chOff x="0" y="0"/>
            <a:chExt cx="14773708" cy="11061911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6" id="6"/>
          <p:cNvSpPr/>
          <p:nvPr/>
        </p:nvSpPr>
        <p:spPr>
          <a:xfrm flipH="false" flipV="false" rot="0">
            <a:off x="0" y="2914650"/>
            <a:ext cx="9752279" cy="4399927"/>
          </a:xfrm>
          <a:custGeom>
            <a:avLst/>
            <a:gdLst/>
            <a:ahLst/>
            <a:cxnLst/>
            <a:rect r="r" b="b" t="t" l="l"/>
            <a:pathLst>
              <a:path h="4399927" w="9752279">
                <a:moveTo>
                  <a:pt x="0" y="0"/>
                </a:moveTo>
                <a:lnTo>
                  <a:pt x="9752279" y="0"/>
                </a:lnTo>
                <a:lnTo>
                  <a:pt x="9752279" y="4399927"/>
                </a:lnTo>
                <a:lnTo>
                  <a:pt x="0" y="43999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448079" y="5114614"/>
            <a:ext cx="6857441" cy="1561890"/>
          </a:xfrm>
          <a:custGeom>
            <a:avLst/>
            <a:gdLst/>
            <a:ahLst/>
            <a:cxnLst/>
            <a:rect r="r" b="b" t="t" l="l"/>
            <a:pathLst>
              <a:path h="1561890" w="6857441">
                <a:moveTo>
                  <a:pt x="0" y="0"/>
                </a:moveTo>
                <a:lnTo>
                  <a:pt x="6857442" y="0"/>
                </a:lnTo>
                <a:lnTo>
                  <a:pt x="6857442" y="1561890"/>
                </a:lnTo>
                <a:lnTo>
                  <a:pt x="0" y="156189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80805" y="586727"/>
            <a:ext cx="7258120" cy="176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5634" spc="507">
                <a:solidFill>
                  <a:srgbClr val="233038"/>
                </a:solidFill>
                <a:latin typeface="Open Sans Extra Bold Bold Italics"/>
              </a:rPr>
              <a:t>MACHINE LEARNING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31520" y="3457230"/>
            <a:ext cx="8553450" cy="11328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4498" indent="-217249" lvl="1">
              <a:lnSpc>
                <a:spcPts val="3018"/>
              </a:lnSpc>
              <a:buFont typeface="Arial"/>
              <a:buChar char="•"/>
            </a:pPr>
            <a:r>
              <a:rPr lang="en-US" sz="2012">
                <a:solidFill>
                  <a:srgbClr val="FFFFFF"/>
                </a:solidFill>
                <a:latin typeface="Lato Bold Italics"/>
              </a:rPr>
              <a:t>Dataset exacto</a:t>
            </a:r>
            <a:r>
              <a:rPr lang="en-US" sz="2012">
                <a:solidFill>
                  <a:srgbClr val="FFFFFF"/>
                </a:solidFill>
                <a:latin typeface="Lato Italics"/>
              </a:rPr>
              <a:t>. Datos correctos</a:t>
            </a:r>
          </a:p>
          <a:p>
            <a:pPr marL="434498" indent="-217249" lvl="1">
              <a:lnSpc>
                <a:spcPts val="3018"/>
              </a:lnSpc>
              <a:buFont typeface="Arial"/>
              <a:buChar char="•"/>
            </a:pPr>
            <a:r>
              <a:rPr lang="en-US" sz="2012">
                <a:solidFill>
                  <a:srgbClr val="FFFFFF"/>
                </a:solidFill>
                <a:latin typeface="Lato Bold Italics"/>
              </a:rPr>
              <a:t>Dataset representativo</a:t>
            </a:r>
            <a:r>
              <a:rPr lang="en-US" sz="2012">
                <a:solidFill>
                  <a:srgbClr val="FFFFFF"/>
                </a:solidFill>
                <a:latin typeface="Lato Italics"/>
              </a:rPr>
              <a:t>. Muestras acordes al problema al que nos enfrentamos</a:t>
            </a:r>
          </a:p>
          <a:p>
            <a:pPr marL="434498" indent="-217249" lvl="1">
              <a:lnSpc>
                <a:spcPts val="3018"/>
              </a:lnSpc>
              <a:buFont typeface="Arial"/>
              <a:buChar char="•"/>
            </a:pPr>
            <a:r>
              <a:rPr lang="en-US" sz="2012">
                <a:solidFill>
                  <a:srgbClr val="FFFFFF"/>
                </a:solidFill>
                <a:latin typeface="Lato Bold Italics"/>
              </a:rPr>
              <a:t>Dataset completo</a:t>
            </a:r>
            <a:r>
              <a:rPr lang="en-US" sz="2012">
                <a:solidFill>
                  <a:srgbClr val="FFFFFF"/>
                </a:solidFill>
                <a:latin typeface="Lato Italics"/>
              </a:rPr>
              <a:t>. No se aceptan valores missing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09550" y="-19050"/>
            <a:ext cx="10038830" cy="7468292"/>
            <a:chOff x="0" y="0"/>
            <a:chExt cx="13385107" cy="9957722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9999"/>
            </a:blip>
            <a:srcRect l="23808" t="0" r="23808" b="0"/>
            <a:stretch>
              <a:fillRect/>
            </a:stretch>
          </p:blipFill>
          <p:spPr>
            <a:xfrm flipH="false" flipV="false">
              <a:off x="0" y="0"/>
              <a:ext cx="13385107" cy="9957722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0">
            <a:off x="-449670" y="-2533689"/>
            <a:ext cx="11080281" cy="8296433"/>
            <a:chOff x="0" y="0"/>
            <a:chExt cx="14773708" cy="11061911"/>
          </a:xfrm>
        </p:grpSpPr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3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6" id="6"/>
          <p:cNvSpPr/>
          <p:nvPr/>
        </p:nvSpPr>
        <p:spPr>
          <a:xfrm flipH="false" flipV="false" rot="0">
            <a:off x="0" y="2914650"/>
            <a:ext cx="9752279" cy="4399927"/>
          </a:xfrm>
          <a:custGeom>
            <a:avLst/>
            <a:gdLst/>
            <a:ahLst/>
            <a:cxnLst/>
            <a:rect r="r" b="b" t="t" l="l"/>
            <a:pathLst>
              <a:path h="4399927" w="9752279">
                <a:moveTo>
                  <a:pt x="0" y="0"/>
                </a:moveTo>
                <a:lnTo>
                  <a:pt x="9752279" y="0"/>
                </a:lnTo>
                <a:lnTo>
                  <a:pt x="9752279" y="4399927"/>
                </a:lnTo>
                <a:lnTo>
                  <a:pt x="0" y="43999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64519" y="3778175"/>
            <a:ext cx="6764285" cy="2421781"/>
          </a:xfrm>
          <a:custGeom>
            <a:avLst/>
            <a:gdLst/>
            <a:ahLst/>
            <a:cxnLst/>
            <a:rect r="r" b="b" t="t" l="l"/>
            <a:pathLst>
              <a:path h="2421781" w="6764285">
                <a:moveTo>
                  <a:pt x="0" y="0"/>
                </a:moveTo>
                <a:lnTo>
                  <a:pt x="6764285" y="0"/>
                </a:lnTo>
                <a:lnTo>
                  <a:pt x="6764285" y="2421782"/>
                </a:lnTo>
                <a:lnTo>
                  <a:pt x="0" y="242178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80805" y="586727"/>
            <a:ext cx="7258120" cy="1762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87"/>
              </a:lnSpc>
            </a:pPr>
            <a:r>
              <a:rPr lang="en-US" sz="5634" spc="507">
                <a:solidFill>
                  <a:srgbClr val="233038"/>
                </a:solidFill>
                <a:latin typeface="Open Sans Extra Bold Bold Italics"/>
              </a:rPr>
              <a:t>MACHINE LEARNING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71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49670" y="-2533689"/>
            <a:ext cx="11080281" cy="8296433"/>
            <a:chOff x="0" y="0"/>
            <a:chExt cx="14773708" cy="11061911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>
              <a:alphaModFix amt="18999"/>
            </a:blip>
            <a:srcRect l="6594" t="0" r="6594" b="0"/>
            <a:stretch>
              <a:fillRect/>
            </a:stretch>
          </p:blipFill>
          <p:spPr>
            <a:xfrm flipH="false" flipV="false">
              <a:off x="0" y="0"/>
              <a:ext cx="14773708" cy="11061911"/>
            </a:xfrm>
            <a:prstGeom prst="rect">
              <a:avLst/>
            </a:prstGeom>
          </p:spPr>
        </p:pic>
      </p:grpSp>
      <p:sp>
        <p:nvSpPr>
          <p:cNvPr name="Freeform 4" id="4"/>
          <p:cNvSpPr/>
          <p:nvPr/>
        </p:nvSpPr>
        <p:spPr>
          <a:xfrm flipH="false" flipV="false" rot="0">
            <a:off x="0" y="2914650"/>
            <a:ext cx="9752279" cy="4399927"/>
          </a:xfrm>
          <a:custGeom>
            <a:avLst/>
            <a:gdLst/>
            <a:ahLst/>
            <a:cxnLst/>
            <a:rect r="r" b="b" t="t" l="l"/>
            <a:pathLst>
              <a:path h="4399927" w="9752279">
                <a:moveTo>
                  <a:pt x="0" y="0"/>
                </a:moveTo>
                <a:lnTo>
                  <a:pt x="9752279" y="0"/>
                </a:lnTo>
                <a:lnTo>
                  <a:pt x="9752279" y="4399927"/>
                </a:lnTo>
                <a:lnTo>
                  <a:pt x="0" y="439992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60823" r="0" b="-60823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1300" y="3522449"/>
            <a:ext cx="4514224" cy="3184329"/>
          </a:xfrm>
          <a:custGeom>
            <a:avLst/>
            <a:gdLst/>
            <a:ahLst/>
            <a:cxnLst/>
            <a:rect r="r" b="b" t="t" l="l"/>
            <a:pathLst>
              <a:path h="3184329" w="4514224">
                <a:moveTo>
                  <a:pt x="0" y="0"/>
                </a:moveTo>
                <a:lnTo>
                  <a:pt x="4514223" y="0"/>
                </a:lnTo>
                <a:lnTo>
                  <a:pt x="4514223" y="3184329"/>
                </a:lnTo>
                <a:lnTo>
                  <a:pt x="0" y="31843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4943360" y="3522449"/>
            <a:ext cx="4568123" cy="3184329"/>
          </a:xfrm>
          <a:custGeom>
            <a:avLst/>
            <a:gdLst/>
            <a:ahLst/>
            <a:cxnLst/>
            <a:rect r="r" b="b" t="t" l="l"/>
            <a:pathLst>
              <a:path h="3184329" w="4568123">
                <a:moveTo>
                  <a:pt x="0" y="0"/>
                </a:moveTo>
                <a:lnTo>
                  <a:pt x="4568123" y="0"/>
                </a:lnTo>
                <a:lnTo>
                  <a:pt x="4568123" y="3184329"/>
                </a:lnTo>
                <a:lnTo>
                  <a:pt x="0" y="318432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78055" y="821463"/>
            <a:ext cx="8197491" cy="7930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67"/>
              </a:lnSpc>
            </a:pPr>
            <a:r>
              <a:rPr lang="en-US" sz="5135" spc="462">
                <a:solidFill>
                  <a:srgbClr val="233038"/>
                </a:solidFill>
                <a:latin typeface="Open Sans Extra Bold Bold Italics"/>
              </a:rPr>
              <a:t>SMOTE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DAFpLYJ6_CY</dc:identifier>
  <dcterms:modified xsi:type="dcterms:W3CDTF">2011-08-01T06:04:30Z</dcterms:modified>
  <cp:revision>1</cp:revision>
  <dc:title>DDF</dc:title>
</cp:coreProperties>
</file>

<file path=docProps/thumbnail.jpeg>
</file>